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DA8635-CEF9-4731-BC8D-311F551A880B}" styleName="Table_0">
    <a:wholeTbl>
      <a:tcTxStyle>
        <a:srgbClr val="000000"/>
        <a:latin typeface="Arial"/>
        <a:ea typeface="Arial"/>
        <a:cs typeface="Arial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D12E8174-AEEE-4370-A734-C1331F399B33}" styleName="Table_1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13b760200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13b760200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13b760200_0_1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13b760200_0_1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13b760200_0_2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13b760200_0_2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3b760200_0_1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3b760200_0_1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13b760200_0_2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13b760200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3b760200_0_2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3b760200_0_2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13b760200_0_2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13b760200_0_2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13b760200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13b760200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3b760200_0_3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13b760200_0_3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13b760200_0_2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13b760200_0_2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13b760200_0_1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13b760200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JUPITER</a:t>
            </a:r>
            <a:endParaRPr sz="4800"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 about?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format</a:t>
            </a:r>
            <a:endParaRPr lang="en-GB"/>
          </a:p>
        </p:txBody>
      </p:sp>
      <p:sp>
        <p:nvSpPr>
          <p:cNvPr id="174" name="Google Shape;174;p23"/>
          <p:cNvSpPr txBox="1"/>
          <p:nvPr/>
        </p:nvSpPr>
        <p:spPr>
          <a:xfrm>
            <a:off x="630725" y="1733775"/>
            <a:ext cx="7198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Lectures/tutorials - Tuesday 08.30-09.30 am (also available online)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Homeworks - on your own time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Virtual office hours - upon interest, Wednesday 10.30-11.00 am and</a:t>
            </a:r>
            <a:endParaRPr sz="1600"/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Friday 02.30-03.00 pm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?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Why protein nanoparticles?</a:t>
            </a:r>
            <a:endParaRPr lang="en-GB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52711" y="3140267"/>
            <a:ext cx="1860325" cy="14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233400" y="1130819"/>
            <a:ext cx="4248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Versatile platforms for antigen display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(e.g. vaccine development)</a:t>
            </a:r>
            <a:endParaRPr sz="1200"/>
          </a:p>
        </p:txBody>
      </p:sp>
      <p:sp>
        <p:nvSpPr>
          <p:cNvPr id="82" name="Google Shape;82;p15"/>
          <p:cNvSpPr txBox="1"/>
          <p:nvPr/>
        </p:nvSpPr>
        <p:spPr>
          <a:xfrm>
            <a:off x="385800" y="4521175"/>
            <a:ext cx="85206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Marcandalli and Fiala et al. (2019) Cell 176, 1420;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Boyoglu-Barnum and Ellis et al. (2020) Nature (in revision);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Walls and Fiala et al. (2020) Cell doi: 10.1016/j.cell.2020.10.043						Butterfield et al. (2017) Nature 552, 415</a:t>
            </a:r>
            <a:endParaRPr sz="1000"/>
          </a:p>
        </p:txBody>
      </p:sp>
      <p:sp>
        <p:nvSpPr>
          <p:cNvPr id="83" name="Google Shape;83;p15"/>
          <p:cNvSpPr txBox="1"/>
          <p:nvPr/>
        </p:nvSpPr>
        <p:spPr>
          <a:xfrm>
            <a:off x="89150" y="1693775"/>
            <a:ext cx="227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Respiratory syncytial virus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(Ds-Cav-1)</a:t>
            </a:r>
            <a:endParaRPr sz="1000"/>
          </a:p>
        </p:txBody>
      </p:sp>
      <p:sp>
        <p:nvSpPr>
          <p:cNvPr id="84" name="Google Shape;84;p15"/>
          <p:cNvSpPr txBox="1"/>
          <p:nvPr/>
        </p:nvSpPr>
        <p:spPr>
          <a:xfrm>
            <a:off x="1370550" y="1693775"/>
            <a:ext cx="227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Flu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(Hemaglutinin)</a:t>
            </a:r>
            <a:endParaRPr sz="1000"/>
          </a:p>
        </p:txBody>
      </p:sp>
      <p:sp>
        <p:nvSpPr>
          <p:cNvPr id="85" name="Google Shape;85;p15"/>
          <p:cNvSpPr txBox="1"/>
          <p:nvPr/>
        </p:nvSpPr>
        <p:spPr>
          <a:xfrm>
            <a:off x="2568513" y="1693775"/>
            <a:ext cx="2278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SARS-CoV-2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(Receptor binding domain)</a:t>
            </a:r>
            <a:endParaRPr sz="10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5308" y="2045575"/>
            <a:ext cx="1582717" cy="10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15596" y="2131025"/>
            <a:ext cx="934529" cy="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69350" y="2131025"/>
            <a:ext cx="962875" cy="9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>
            <a:stCxn id="86" idx="2"/>
            <a:endCxn id="80" idx="1"/>
          </p:cNvCxnSpPr>
          <p:nvPr/>
        </p:nvCxnSpPr>
        <p:spPr>
          <a:xfrm rot="-5400000" flipH="1">
            <a:off x="905716" y="3211226"/>
            <a:ext cx="717900" cy="576000"/>
          </a:xfrm>
          <a:prstGeom prst="curvedConnector2">
            <a:avLst/>
          </a:prstGeom>
          <a:noFill/>
          <a:ln w="19050" cap="flat" cmpd="sng">
            <a:solidFill>
              <a:srgbClr val="E91D6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0" name="Google Shape;90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47907" y="1618325"/>
            <a:ext cx="3488067" cy="14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004450" y="3054000"/>
            <a:ext cx="1764551" cy="18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4658100" y="1130819"/>
            <a:ext cx="4248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Cargo encapsulation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(e.g. targeted delivery)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How can we design and test </a:t>
            </a:r>
            <a:r>
              <a:rPr lang="en-GB" i="1"/>
              <a:t>de novo</a:t>
            </a:r>
            <a:r>
              <a:rPr lang="en-GB"/>
              <a:t> protein nanoparticles?</a:t>
            </a:r>
            <a:endParaRPr lang="en-GB"/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1"/>
          <a:srcRect l="39181" t="82368" r="42748" b="1439"/>
          <a:stretch>
            <a:fillRect/>
          </a:stretch>
        </p:blipFill>
        <p:spPr>
          <a:xfrm rot="5400000">
            <a:off x="7882038" y="3747487"/>
            <a:ext cx="1254500" cy="12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1"/>
          <a:srcRect l="22749" t="18702" r="61389" b="67166"/>
          <a:stretch>
            <a:fillRect/>
          </a:stretch>
        </p:blipFill>
        <p:spPr>
          <a:xfrm rot="5400000">
            <a:off x="7100912" y="2852749"/>
            <a:ext cx="1101174" cy="10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Bale_Figure_1_rev_v1_no_panel_labels.png"/>
          <p:cNvPicPr preferRelativeResize="0"/>
          <p:nvPr/>
        </p:nvPicPr>
        <p:blipFill rotWithShape="1">
          <a:blip r:embed="rId2"/>
          <a:srcRect r="78403" b="47884"/>
          <a:stretch>
            <a:fillRect/>
          </a:stretch>
        </p:blipFill>
        <p:spPr>
          <a:xfrm>
            <a:off x="311689" y="1781589"/>
            <a:ext cx="1432282" cy="1604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6"/>
          <p:cNvGrpSpPr/>
          <p:nvPr/>
        </p:nvGrpSpPr>
        <p:grpSpPr>
          <a:xfrm>
            <a:off x="2049514" y="2258827"/>
            <a:ext cx="1651438" cy="1511465"/>
            <a:chOff x="1284889" y="2012127"/>
            <a:chExt cx="1651438" cy="1511465"/>
          </a:xfrm>
        </p:grpSpPr>
        <p:pic>
          <p:nvPicPr>
            <p:cNvPr id="102" name="Google Shape;102;p16" descr="Bale_Figure_1_rev_v1_no_panel_labels.png"/>
            <p:cNvPicPr preferRelativeResize="0"/>
            <p:nvPr/>
          </p:nvPicPr>
          <p:blipFill rotWithShape="1">
            <a:blip r:embed="rId2"/>
            <a:srcRect l="21844" r="50928" b="47884"/>
            <a:stretch>
              <a:fillRect/>
            </a:stretch>
          </p:blipFill>
          <p:spPr>
            <a:xfrm>
              <a:off x="1321535" y="2012127"/>
              <a:ext cx="1614792" cy="151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/>
            <p:nvPr/>
          </p:nvSpPr>
          <p:spPr>
            <a:xfrm>
              <a:off x="1284889" y="2624960"/>
              <a:ext cx="311400" cy="15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04" name="Google Shape;104;p16" descr="Bale_Figure_1_rev_v1_no_panel_labels.png"/>
          <p:cNvPicPr preferRelativeResize="0"/>
          <p:nvPr/>
        </p:nvPicPr>
        <p:blipFill rotWithShape="1">
          <a:blip r:embed="rId2"/>
          <a:srcRect l="51114" r="2350" b="47884"/>
          <a:stretch>
            <a:fillRect/>
          </a:stretch>
        </p:blipFill>
        <p:spPr>
          <a:xfrm>
            <a:off x="4189302" y="2652050"/>
            <a:ext cx="2964018" cy="166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85800" y="1521175"/>
            <a:ext cx="4248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1. Identify symmetry group of interest</a:t>
            </a:r>
            <a:endParaRPr sz="1200"/>
          </a:p>
        </p:txBody>
      </p:sp>
      <p:sp>
        <p:nvSpPr>
          <p:cNvPr id="106" name="Google Shape;106;p16"/>
          <p:cNvSpPr txBox="1"/>
          <p:nvPr/>
        </p:nvSpPr>
        <p:spPr>
          <a:xfrm>
            <a:off x="4189300" y="2277649"/>
            <a:ext cx="4248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3. Design interface</a:t>
            </a:r>
            <a:endParaRPr sz="1200"/>
          </a:p>
        </p:txBody>
      </p:sp>
      <p:sp>
        <p:nvSpPr>
          <p:cNvPr id="107" name="Google Shape;107;p16"/>
          <p:cNvSpPr txBox="1"/>
          <p:nvPr/>
        </p:nvSpPr>
        <p:spPr>
          <a:xfrm>
            <a:off x="2049525" y="1929750"/>
            <a:ext cx="4248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2. Dock fitting scaffolds</a:t>
            </a:r>
            <a:endParaRPr sz="1200"/>
          </a:p>
        </p:txBody>
      </p:sp>
      <p:sp>
        <p:nvSpPr>
          <p:cNvPr id="108" name="Google Shape;108;p16"/>
          <p:cNvSpPr txBox="1"/>
          <p:nvPr/>
        </p:nvSpPr>
        <p:spPr>
          <a:xfrm>
            <a:off x="385800" y="4743150"/>
            <a:ext cx="8520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King </a:t>
            </a:r>
            <a:r>
              <a:rPr lang="en-GB" sz="1000" i="1"/>
              <a:t>et al.</a:t>
            </a:r>
            <a:r>
              <a:rPr lang="en-GB" sz="1000"/>
              <a:t> (2012) Science </a:t>
            </a:r>
            <a:r>
              <a:rPr lang="en-GB" sz="1000" b="1"/>
              <a:t>336</a:t>
            </a:r>
            <a:r>
              <a:rPr lang="en-GB" sz="1000"/>
              <a:t>, 1171; King </a:t>
            </a:r>
            <a:r>
              <a:rPr lang="en-GB" sz="1000" i="1"/>
              <a:t>et al.</a:t>
            </a:r>
            <a:r>
              <a:rPr lang="en-GB" sz="1000"/>
              <a:t> (2014) Nature </a:t>
            </a:r>
            <a:r>
              <a:rPr lang="en-GB" sz="1000" b="1"/>
              <a:t>510</a:t>
            </a:r>
            <a:r>
              <a:rPr lang="en-GB" sz="1000"/>
              <a:t>, 103;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Hsia </a:t>
            </a:r>
            <a:r>
              <a:rPr lang="en-GB" sz="1000" i="1"/>
              <a:t>et al.</a:t>
            </a:r>
            <a:r>
              <a:rPr lang="en-GB" sz="1000"/>
              <a:t> (2016) Nature </a:t>
            </a:r>
            <a:r>
              <a:rPr lang="en-GB" sz="1000" b="1"/>
              <a:t>535</a:t>
            </a:r>
            <a:r>
              <a:rPr lang="en-GB" sz="1000"/>
              <a:t>, 136; Bale </a:t>
            </a:r>
            <a:r>
              <a:rPr lang="en-GB" sz="1000" i="1"/>
              <a:t>et al</a:t>
            </a:r>
            <a:r>
              <a:rPr lang="en-GB" sz="1000"/>
              <a:t>. (2016) Science </a:t>
            </a:r>
            <a:r>
              <a:rPr lang="en-GB" sz="1000" b="1"/>
              <a:t>353</a:t>
            </a:r>
            <a:r>
              <a:rPr lang="en-GB" sz="1000"/>
              <a:t>, 389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1"/>
          <a:srcRect l="5560" t="34532" r="78979" b="49994"/>
          <a:stretch>
            <a:fillRect/>
          </a:stretch>
        </p:blipFill>
        <p:spPr>
          <a:xfrm rot="5400000">
            <a:off x="8007963" y="1984650"/>
            <a:ext cx="1073300" cy="11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 rot="5400000">
            <a:off x="8561850" y="4260050"/>
            <a:ext cx="1094700" cy="6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How can we design and test </a:t>
            </a:r>
            <a:r>
              <a:rPr lang="en-GB" i="1"/>
              <a:t>de novo</a:t>
            </a:r>
            <a:r>
              <a:rPr lang="en-GB"/>
              <a:t> protein nanoparticles?</a:t>
            </a:r>
            <a:endParaRPr lang="en-GB"/>
          </a:p>
        </p:txBody>
      </p:sp>
      <p:sp>
        <p:nvSpPr>
          <p:cNvPr id="116" name="Google Shape;116;p17"/>
          <p:cNvSpPr txBox="1"/>
          <p:nvPr/>
        </p:nvSpPr>
        <p:spPr>
          <a:xfrm>
            <a:off x="6678600" y="4028963"/>
            <a:ext cx="2465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Protein purification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and characterization</a:t>
            </a:r>
            <a:endParaRPr sz="1200"/>
          </a:p>
        </p:txBody>
      </p:sp>
      <p:sp>
        <p:nvSpPr>
          <p:cNvPr id="117" name="Google Shape;117;p17"/>
          <p:cNvSpPr/>
          <p:nvPr/>
        </p:nvSpPr>
        <p:spPr>
          <a:xfrm rot="5400000">
            <a:off x="8561850" y="4183850"/>
            <a:ext cx="1094700" cy="6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76000" y="1618787"/>
            <a:ext cx="953293" cy="24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61547" y="2191388"/>
            <a:ext cx="1175667" cy="12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36286" y="2191387"/>
            <a:ext cx="715075" cy="12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92700" y="1618788"/>
            <a:ext cx="2433400" cy="24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4692888" y="4028963"/>
            <a:ext cx="2465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Protein expression</a:t>
            </a:r>
            <a:endParaRPr sz="1200"/>
          </a:p>
        </p:txBody>
      </p:sp>
      <p:sp>
        <p:nvSpPr>
          <p:cNvPr id="123" name="Google Shape;123;p17"/>
          <p:cNvSpPr txBox="1"/>
          <p:nvPr/>
        </p:nvSpPr>
        <p:spPr>
          <a:xfrm>
            <a:off x="2961113" y="4028963"/>
            <a:ext cx="2465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Synthetic gene</a:t>
            </a:r>
            <a:endParaRPr sz="1200"/>
          </a:p>
        </p:txBody>
      </p:sp>
      <p:sp>
        <p:nvSpPr>
          <p:cNvPr id="124" name="Google Shape;124;p17"/>
          <p:cNvSpPr txBox="1"/>
          <p:nvPr/>
        </p:nvSpPr>
        <p:spPr>
          <a:xfrm>
            <a:off x="676688" y="4028963"/>
            <a:ext cx="2465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Aminoacid sequence</a:t>
            </a:r>
            <a:endParaRPr sz="1200"/>
          </a:p>
        </p:txBody>
      </p:sp>
      <p:cxnSp>
        <p:nvCxnSpPr>
          <p:cNvPr id="125" name="Google Shape;125;p17"/>
          <p:cNvCxnSpPr/>
          <p:nvPr/>
        </p:nvCxnSpPr>
        <p:spPr>
          <a:xfrm>
            <a:off x="3049900" y="2835488"/>
            <a:ext cx="786300" cy="0"/>
          </a:xfrm>
          <a:prstGeom prst="straightConnector1">
            <a:avLst/>
          </a:prstGeom>
          <a:noFill/>
          <a:ln w="19050" cap="flat" cmpd="sng">
            <a:solidFill>
              <a:srgbClr val="E91D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7"/>
          <p:cNvCxnSpPr/>
          <p:nvPr/>
        </p:nvCxnSpPr>
        <p:spPr>
          <a:xfrm>
            <a:off x="4551361" y="2835488"/>
            <a:ext cx="786300" cy="0"/>
          </a:xfrm>
          <a:prstGeom prst="straightConnector1">
            <a:avLst/>
          </a:prstGeom>
          <a:noFill/>
          <a:ln w="19050" cap="flat" cmpd="sng">
            <a:solidFill>
              <a:srgbClr val="E91D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6446571" y="2835488"/>
            <a:ext cx="786300" cy="0"/>
          </a:xfrm>
          <a:prstGeom prst="straightConnector1">
            <a:avLst/>
          </a:prstGeom>
          <a:noFill/>
          <a:ln w="19050" cap="flat" cmpd="sng">
            <a:solidFill>
              <a:srgbClr val="E91D6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Low confidence in success prediction in current design pipeline</a:t>
            </a:r>
            <a:endParaRPr lang="en-GB"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1"/>
          <a:srcRect l="31000" t="30577" r="31106" b="31532"/>
          <a:stretch>
            <a:fillRect/>
          </a:stretch>
        </p:blipFill>
        <p:spPr>
          <a:xfrm>
            <a:off x="360975" y="2000750"/>
            <a:ext cx="2884750" cy="28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360975" y="1695275"/>
            <a:ext cx="4508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E.g. I3-01 (</a:t>
            </a:r>
            <a:r>
              <a:rPr lang="en-GB" sz="1000">
                <a:solidFill>
                  <a:schemeClr val="dk1"/>
                </a:solidFill>
              </a:rPr>
              <a:t>Hsia </a:t>
            </a:r>
            <a:r>
              <a:rPr lang="en-GB" sz="1000" i="1">
                <a:solidFill>
                  <a:schemeClr val="dk1"/>
                </a:solidFill>
              </a:rPr>
              <a:t>et al.</a:t>
            </a:r>
            <a:r>
              <a:rPr lang="en-GB" sz="1000">
                <a:solidFill>
                  <a:schemeClr val="dk1"/>
                </a:solidFill>
              </a:rPr>
              <a:t> (2016) Nature 535, 136</a:t>
            </a:r>
            <a:r>
              <a:rPr lang="en-GB" sz="1200">
                <a:solidFill>
                  <a:schemeClr val="dk1"/>
                </a:solidFill>
              </a:rPr>
              <a:t>) </a:t>
            </a:r>
            <a:r>
              <a:rPr lang="en-GB" sz="1200"/>
              <a:t>and it’s children</a:t>
            </a:r>
            <a:endParaRPr sz="1200"/>
          </a:p>
        </p:txBody>
      </p:sp>
      <p:sp>
        <p:nvSpPr>
          <p:cNvPr id="135" name="Google Shape;135;p18"/>
          <p:cNvSpPr txBox="1"/>
          <p:nvPr/>
        </p:nvSpPr>
        <p:spPr>
          <a:xfrm>
            <a:off x="0" y="4769100"/>
            <a:ext cx="3702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Provided by Erin Yang</a:t>
            </a:r>
            <a:endParaRPr sz="120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35850" y="2069675"/>
            <a:ext cx="7354799" cy="302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7646725" y="3250000"/>
            <a:ext cx="1292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5818E"/>
                </a:solidFill>
              </a:rPr>
              <a:t>I3-01 </a:t>
            </a:r>
            <a:r>
              <a:rPr lang="en-GB" u="sng"/>
              <a:t>vs</a:t>
            </a:r>
            <a:r>
              <a:rPr lang="en-GB" u="sng">
                <a:solidFill>
                  <a:srgbClr val="45818E"/>
                </a:solidFill>
              </a:rPr>
              <a:t> </a:t>
            </a:r>
            <a:r>
              <a:rPr lang="en-GB" u="sng">
                <a:solidFill>
                  <a:srgbClr val="E69138"/>
                </a:solidFill>
              </a:rPr>
              <a:t>I3-71</a:t>
            </a:r>
            <a:endParaRPr u="sng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F</a:t>
            </a:r>
            <a:r>
              <a:rPr lang="en-GB"/>
              <a:t>55</a:t>
            </a:r>
            <a:r>
              <a:rPr lang="en-GB">
                <a:solidFill>
                  <a:srgbClr val="E69138"/>
                </a:solidFill>
              </a:rPr>
              <a:t>K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M</a:t>
            </a:r>
            <a:r>
              <a:rPr lang="en-GB"/>
              <a:t>59</a:t>
            </a:r>
            <a:r>
              <a:rPr lang="en-GB">
                <a:solidFill>
                  <a:srgbClr val="E69138"/>
                </a:solidFill>
              </a:rPr>
              <a:t>D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T</a:t>
            </a:r>
            <a:r>
              <a:rPr lang="en-GB"/>
              <a:t>183</a:t>
            </a:r>
            <a:r>
              <a:rPr lang="en-GB">
                <a:solidFill>
                  <a:srgbClr val="E69138"/>
                </a:solidFill>
              </a:rPr>
              <a:t>E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35850" y="2069725"/>
            <a:ext cx="7354799" cy="30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7646725" y="3250000"/>
            <a:ext cx="1292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5818E"/>
                </a:solidFill>
              </a:rPr>
              <a:t>I3-01 </a:t>
            </a:r>
            <a:r>
              <a:rPr lang="en-GB" u="sng"/>
              <a:t>vs</a:t>
            </a:r>
            <a:r>
              <a:rPr lang="en-GB" u="sng">
                <a:solidFill>
                  <a:srgbClr val="45818E"/>
                </a:solidFill>
              </a:rPr>
              <a:t> </a:t>
            </a:r>
            <a:r>
              <a:rPr lang="en-GB" u="sng">
                <a:solidFill>
                  <a:srgbClr val="953171"/>
                </a:solidFill>
              </a:rPr>
              <a:t>I3-70</a:t>
            </a:r>
            <a:endParaRPr u="sng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5818E"/>
                </a:solidFill>
              </a:rPr>
              <a:t>K</a:t>
            </a:r>
            <a:r>
              <a:rPr lang="en-GB" b="1"/>
              <a:t>24</a:t>
            </a:r>
            <a:r>
              <a:rPr lang="en-GB" b="1">
                <a:solidFill>
                  <a:srgbClr val="953171"/>
                </a:solidFill>
              </a:rPr>
              <a:t>E</a:t>
            </a:r>
            <a:endParaRPr b="1">
              <a:solidFill>
                <a:srgbClr val="9531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F</a:t>
            </a:r>
            <a:r>
              <a:rPr lang="en-GB"/>
              <a:t>55</a:t>
            </a:r>
            <a:r>
              <a:rPr lang="en-GB">
                <a:solidFill>
                  <a:srgbClr val="953171"/>
                </a:solidFill>
              </a:rPr>
              <a:t>K</a:t>
            </a:r>
            <a:endParaRPr>
              <a:solidFill>
                <a:srgbClr val="9531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M</a:t>
            </a:r>
            <a:r>
              <a:rPr lang="en-GB"/>
              <a:t>59</a:t>
            </a:r>
            <a:r>
              <a:rPr lang="en-GB">
                <a:solidFill>
                  <a:srgbClr val="953171"/>
                </a:solidFill>
              </a:rPr>
              <a:t>D</a:t>
            </a:r>
            <a:endParaRPr>
              <a:solidFill>
                <a:srgbClr val="9531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5818E"/>
                </a:solidFill>
              </a:rPr>
              <a:t>T</a:t>
            </a:r>
            <a:r>
              <a:rPr lang="en-GB"/>
              <a:t>183</a:t>
            </a:r>
            <a:r>
              <a:rPr lang="en-GB">
                <a:solidFill>
                  <a:srgbClr val="953171"/>
                </a:solidFill>
              </a:rPr>
              <a:t>E</a:t>
            </a:r>
            <a:endParaRPr>
              <a:solidFill>
                <a:srgbClr val="9531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5818E"/>
                </a:solidFill>
              </a:rPr>
              <a:t>V</a:t>
            </a:r>
            <a:r>
              <a:rPr lang="en-GB" b="1"/>
              <a:t>185</a:t>
            </a:r>
            <a:r>
              <a:rPr lang="en-GB" b="1">
                <a:solidFill>
                  <a:srgbClr val="953171"/>
                </a:solidFill>
              </a:rPr>
              <a:t>A</a:t>
            </a:r>
            <a:endParaRPr b="1">
              <a:solidFill>
                <a:srgbClr val="953171"/>
              </a:solidFill>
            </a:endParaRPr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Low confidence in success prediction in current design pipeline</a:t>
            </a:r>
            <a:endParaRPr lang="en-GB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2"/>
          <a:srcRect l="31000" t="30577" r="31106" b="31532"/>
          <a:stretch>
            <a:fillRect/>
          </a:stretch>
        </p:blipFill>
        <p:spPr>
          <a:xfrm>
            <a:off x="360975" y="2000750"/>
            <a:ext cx="2884750" cy="28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360975" y="1695275"/>
            <a:ext cx="4508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E.g. I3-01 (</a:t>
            </a:r>
            <a:r>
              <a:rPr lang="en-GB" sz="1000">
                <a:solidFill>
                  <a:schemeClr val="dk1"/>
                </a:solidFill>
              </a:rPr>
              <a:t>Hsia </a:t>
            </a:r>
            <a:r>
              <a:rPr lang="en-GB" sz="1000" i="1">
                <a:solidFill>
                  <a:schemeClr val="dk1"/>
                </a:solidFill>
              </a:rPr>
              <a:t>et al.</a:t>
            </a:r>
            <a:r>
              <a:rPr lang="en-GB" sz="1000">
                <a:solidFill>
                  <a:schemeClr val="dk1"/>
                </a:solidFill>
              </a:rPr>
              <a:t> (2016) Nature 535, 136</a:t>
            </a:r>
            <a:r>
              <a:rPr lang="en-GB" sz="1200">
                <a:solidFill>
                  <a:schemeClr val="dk1"/>
                </a:solidFill>
              </a:rPr>
              <a:t>) </a:t>
            </a:r>
            <a:r>
              <a:rPr lang="en-GB" sz="1200"/>
              <a:t>and it’s children</a:t>
            </a:r>
            <a:endParaRPr sz="1200"/>
          </a:p>
        </p:txBody>
      </p:sp>
      <p:sp>
        <p:nvSpPr>
          <p:cNvPr id="147" name="Google Shape;147;p19"/>
          <p:cNvSpPr txBox="1"/>
          <p:nvPr/>
        </p:nvSpPr>
        <p:spPr>
          <a:xfrm>
            <a:off x="0" y="4769100"/>
            <a:ext cx="3702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Provided by Erin Yang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Low confidence in success prediction in current design pipeline</a:t>
            </a:r>
            <a:endParaRPr lang="en-GB"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1"/>
          <a:srcRect l="31000" t="30577" r="31106" b="31532"/>
          <a:stretch>
            <a:fillRect/>
          </a:stretch>
        </p:blipFill>
        <p:spPr>
          <a:xfrm>
            <a:off x="360975" y="2000750"/>
            <a:ext cx="2884750" cy="288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360975" y="1695275"/>
            <a:ext cx="4508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E.g. I3-01 (</a:t>
            </a:r>
            <a:r>
              <a:rPr lang="en-GB" sz="1000">
                <a:solidFill>
                  <a:schemeClr val="dk1"/>
                </a:solidFill>
              </a:rPr>
              <a:t>Hsia </a:t>
            </a:r>
            <a:r>
              <a:rPr lang="en-GB" sz="1000" i="1">
                <a:solidFill>
                  <a:schemeClr val="dk1"/>
                </a:solidFill>
              </a:rPr>
              <a:t>et al.</a:t>
            </a:r>
            <a:r>
              <a:rPr lang="en-GB" sz="1000">
                <a:solidFill>
                  <a:schemeClr val="dk1"/>
                </a:solidFill>
              </a:rPr>
              <a:t> (2016) Nature 535, 136</a:t>
            </a:r>
            <a:r>
              <a:rPr lang="en-GB" sz="1200">
                <a:solidFill>
                  <a:schemeClr val="dk1"/>
                </a:solidFill>
              </a:rPr>
              <a:t>) </a:t>
            </a:r>
            <a:r>
              <a:rPr lang="en-GB" sz="1200"/>
              <a:t>and it’s children</a:t>
            </a:r>
            <a:endParaRPr sz="1200"/>
          </a:p>
        </p:txBody>
      </p:sp>
      <p:sp>
        <p:nvSpPr>
          <p:cNvPr id="155" name="Google Shape;155;p20"/>
          <p:cNvSpPr txBox="1"/>
          <p:nvPr/>
        </p:nvSpPr>
        <p:spPr>
          <a:xfrm>
            <a:off x="0" y="4769100"/>
            <a:ext cx="37029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Provided by Erin Yang</a:t>
            </a:r>
            <a:endParaRPr sz="1200"/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3346350" y="2554813"/>
          <a:ext cx="5195750" cy="3000000"/>
        </p:xfrm>
        <a:graphic>
          <a:graphicData uri="http://schemas.openxmlformats.org/drawingml/2006/table">
            <a:tbl>
              <a:tblPr>
                <a:noFill/>
                <a:tableStyleId>{35DA8635-CEF9-4731-BC8D-311F551A880B}</a:tableStyleId>
              </a:tblPr>
              <a:tblGrid>
                <a:gridCol w="519575"/>
                <a:gridCol w="519575"/>
                <a:gridCol w="519575"/>
                <a:gridCol w="519575"/>
                <a:gridCol w="519575"/>
                <a:gridCol w="519575"/>
                <a:gridCol w="519575"/>
                <a:gridCol w="519575"/>
                <a:gridCol w="519575"/>
                <a:gridCol w="519575"/>
              </a:tblGrid>
              <a:tr h="357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Design 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23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24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31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52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55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59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183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185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188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1wa3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I3-01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F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M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V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A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I3-71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D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V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A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I3-72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I3-69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E</a:t>
                      </a:r>
                      <a:endParaRPr sz="13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K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D</a:t>
                      </a:r>
                      <a:endParaRPr sz="13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</a:tr>
              <a:tr h="196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I3-70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E</a:t>
                      </a:r>
                      <a:endParaRPr sz="13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K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D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/>
                        <a:t>A</a:t>
                      </a:r>
                      <a:endParaRPr sz="13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/>
                        <a:t>A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project - Goal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21"/>
          <p:cNvSpPr txBox="1"/>
          <p:nvPr/>
        </p:nvSpPr>
        <p:spPr>
          <a:xfrm>
            <a:off x="630725" y="1733775"/>
            <a:ext cx="7198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Identify positions at the interface of working designs that allow us to control their stability</a:t>
            </a:r>
            <a:endParaRPr sz="16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Determine the effect of point mutations at the protein-protein interface on canonical design metrics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Identify key residue position predicted to weaken/strengthen the protein-protein interface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format</a:t>
            </a:r>
            <a:endParaRPr lang="en-GB"/>
          </a:p>
        </p:txBody>
      </p:sp>
      <p:graphicFrame>
        <p:nvGraphicFramePr>
          <p:cNvPr id="168" name="Google Shape;168;p22"/>
          <p:cNvGraphicFramePr/>
          <p:nvPr/>
        </p:nvGraphicFramePr>
        <p:xfrm>
          <a:off x="1535150" y="1394350"/>
          <a:ext cx="6073700" cy="3228750"/>
        </p:xfrm>
        <a:graphic>
          <a:graphicData uri="http://schemas.openxmlformats.org/drawingml/2006/table">
            <a:tbl>
              <a:tblPr>
                <a:noFill/>
                <a:tableStyleId>{D12E8174-AEEE-4370-A734-C1331F399B33}</a:tableStyleId>
              </a:tblPr>
              <a:tblGrid>
                <a:gridCol w="718525"/>
                <a:gridCol w="5355175"/>
              </a:tblGrid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Week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Goal</a:t>
                      </a:r>
                      <a:endParaRPr sz="1200" b="1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Introduction to JUPITER. How to read a scientific paper?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Paper discussion. Introduction to Foldit and tutorial.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How to do mutation scanning using Foldit?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Basics of bash/Rosetta scripts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Writing a Rosetta script that does mutation scanning for a cage interface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6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How to analyze Rosetta outputs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7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How to effectively present your data?</a:t>
                      </a:r>
                      <a:endParaRPr sz="1200"/>
                    </a:p>
                  </a:txBody>
                  <a:tcPr marL="91425" marR="91425" marT="91425" marB="91425"/>
                </a:tc>
              </a:tr>
              <a:tr h="3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Presentation and discussion</a:t>
                      </a:r>
                      <a:endParaRPr sz="12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2486</Words>
  <Application>WPS Presentation</Application>
  <PresentationFormat/>
  <Paragraphs>278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微软雅黑</vt:lpstr>
      <vt:lpstr>Arial Unicode MS</vt:lpstr>
      <vt:lpstr>Simple Light</vt:lpstr>
      <vt:lpstr>JUPITER</vt:lpstr>
      <vt:lpstr>The project - Why protein nanoparticles?</vt:lpstr>
      <vt:lpstr>The project - How can we design and test de novo protein nanoparticles?</vt:lpstr>
      <vt:lpstr>The project - How can we design and test de novo protein nanoparticles?</vt:lpstr>
      <vt:lpstr>The project - Low confidence in success prediction in current design pipeline</vt:lpstr>
      <vt:lpstr>The project - Low confidence in success prediction in current design pipeline</vt:lpstr>
      <vt:lpstr>The project - Low confidence in success prediction in current design pipeline</vt:lpstr>
      <vt:lpstr>The project - Goal</vt:lpstr>
      <vt:lpstr>The format</vt:lpstr>
      <vt:lpstr>The format</vt:lpstr>
      <vt:lpstr>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JUPITER</dc:title>
  <dc:creator/>
  <cp:lastModifiedBy>erinyang</cp:lastModifiedBy>
  <cp:revision>1</cp:revision>
  <dcterms:created xsi:type="dcterms:W3CDTF">2022-05-03T20:59:34Z</dcterms:created>
  <dcterms:modified xsi:type="dcterms:W3CDTF">2022-05-03T20:59:34Z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